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B5ED48-FD85-8949-B9F6-4D5C1F6D3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95FF758-34F1-BB4F-87D9-6499EC921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094936-996B-AB4A-B2F6-51E0C8119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BCFA40-80A7-EE47-8E5F-7B955901B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109C09-2612-D647-B878-FACE3271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90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7C903-3C27-AF4D-B93F-32E9943A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372C06-3DC1-F942-A401-6993FC5B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083467-94AD-D440-9113-C288DF8C7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5FF552-BFA7-8547-A957-2D4F1994D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57908C-6818-9146-9469-AA649E32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50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0ECDF8F-E4E9-0F4D-9838-8C2B0061C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843663-9FDD-2F4E-931B-1DF7B28BA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308549-88CF-5B43-8B66-94A5BF304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A097E8-9690-814C-89EF-C193AFA2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BF492C-B4B8-DB4C-9D96-A00394B44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841EAB-779A-044E-AA99-22993B377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461E93-747C-7046-8DC2-98FAB85CC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2C4899-8C20-8948-87E3-70DF656B5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1AAE9B-4CA2-574E-A036-2147EE94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290E46-14E9-C549-99DB-DB1E9016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91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41DD10-2A85-534D-9DEF-AACBC181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F0E32C-8996-D549-8D8A-32F437ECF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28E71-7C65-A34D-A4BC-462AA3274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63950D-C45D-E947-9C8C-8B5DC638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0C8644-E82C-A447-B813-788659AA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763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F5DB04-45D7-B942-BCB6-9E9DF3BE5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3C5228-515F-9E49-8E54-CA530A0F5A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C59214-B2AC-3D40-8EB7-7400E0CE3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224B18-6408-384F-86E8-D341DC344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DBF0D5-F34B-9648-9D2C-F63CFD5A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302B78-2025-A14F-AF62-D7AE85EED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7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39E612-C4E0-534A-A7D5-AE64BD75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571A53-6119-EC4F-AE4B-B5A46DE43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7A7766-5A57-904A-ADC5-17D415FE5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026DC9-AB74-E143-9FB7-410708797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CAFE75B-E0DC-384D-B65A-008BE565D8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7069234-E58F-4744-8A4A-8BF883C4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2B40C8A-F3E4-C44D-80BA-DB4A8052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195776-4966-3049-981C-2B297822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5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E4422B-37DC-9941-9C59-4B7F8E73F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9E7DFBD-F170-1048-9437-7C1D7A74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90ED86-615E-1E46-A60F-AED6D006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DF531C-7201-DD4B-A417-4564D936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11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E8E3F3-1743-E547-B559-714CFC1C2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3337797-9899-CF48-9C7D-EC332F996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E81BD7-63E1-BB4B-9C0C-F79952E5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6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EB686-18A9-FE4E-8E65-A6A4DD790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907DBC-2071-074F-A81A-07A0D0826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E8F226-6126-974C-BF70-9FC66469B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497FFA-1ECC-9B4F-89BF-063CE7C5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C201D8-B20C-A347-931C-C5F89B54C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227C0C-C952-5E4A-B511-BAAC9B8B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24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B072AB-AD8F-DB44-ACBF-96522F3E3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53FBA3-7273-C749-8D60-DACB5147E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240855-1691-B842-939A-214B6178F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9D0E65-DD88-474A-A0A2-E77D880C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2F959-9BB9-DB48-AAE4-8D75FD663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B0BF1A-656B-C540-9B23-54567CC3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82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7C8D6F1-5A38-3F41-B9E1-60BD37A9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59E89C-0003-9546-BE2A-2BEE61629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70A2-375C-814F-B81F-145BFADAC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9593-005F-7E43-AE78-62D06E8290B3}" type="datetimeFigureOut">
              <a:rPr kumimoji="1" lang="ja-JP" altLang="en-US" smtClean="0"/>
              <a:t>2021/11/8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239BD8-46C8-474B-80B1-2B6A1045C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8BB8B2-6A8F-764F-B04D-6C821A6B8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FE14A-5AA0-8C4F-A8F0-3A0F3C3F7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46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about:blank" TargetMode="External"/><Relationship Id="rId11" Type="http://schemas.openxmlformats.org/officeDocument/2006/relationships/hyperlink" Target="about:blank" TargetMode="External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hyperlink" Target="about:blank" TargetMode="External"/><Relationship Id="rId14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4EDEF3-43AC-1D4E-88F1-50EF811E1902}"/>
              </a:ext>
            </a:extLst>
          </p:cNvPr>
          <p:cNvSpPr txBox="1"/>
          <p:nvPr/>
        </p:nvSpPr>
        <p:spPr>
          <a:xfrm>
            <a:off x="-1" y="1347775"/>
            <a:ext cx="4497942" cy="54836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15D5849-47EE-CF47-85EA-4EF024AA0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3108960" cy="1255776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kumimoji="1" lang="en-US" altLang="ja-JP" sz="3200" b="1" dirty="0">
                <a:solidFill>
                  <a:srgbClr val="7030A0"/>
                </a:solidFill>
              </a:rPr>
              <a:t>Presentation No.</a:t>
            </a:r>
            <a:br>
              <a:rPr kumimoji="1" lang="en-US" altLang="ja-JP" sz="2000" dirty="0">
                <a:solidFill>
                  <a:srgbClr val="7030A0"/>
                </a:solidFill>
              </a:rPr>
            </a:br>
            <a:r>
              <a:rPr kumimoji="1" lang="en-US" altLang="ja-JP" sz="2000" dirty="0">
                <a:solidFill>
                  <a:srgbClr val="7030A0"/>
                </a:solidFill>
              </a:rPr>
              <a:t> </a:t>
            </a:r>
            <a:r>
              <a:rPr lang="en-US" altLang="ja-JP" sz="2000" i="1" dirty="0">
                <a:solidFill>
                  <a:srgbClr val="7030A0"/>
                </a:solidFill>
              </a:rPr>
              <a:t>A name of the presenter</a:t>
            </a:r>
            <a:br>
              <a:rPr kumimoji="1" lang="en-US" altLang="ja-JP" sz="2000" dirty="0">
                <a:solidFill>
                  <a:srgbClr val="7030A0"/>
                </a:solidFill>
              </a:rPr>
            </a:br>
            <a:endParaRPr kumimoji="1" lang="ja-JP" altLang="en-US" sz="16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BE61C8-997C-284C-92C3-EDBBDAA6E3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9"/>
          <a:stretch/>
        </p:blipFill>
        <p:spPr bwMode="auto">
          <a:xfrm>
            <a:off x="67736" y="5433771"/>
            <a:ext cx="4379764" cy="134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ft-nanotechnology">
            <a:extLst>
              <a:ext uri="{FF2B5EF4-FFF2-40B4-BE49-F238E27FC236}">
                <a16:creationId xmlns:a16="http://schemas.microsoft.com/office/drawing/2014/main" id="{6C622C95-F6A7-054C-99C6-A22C7935F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08" y="50441"/>
            <a:ext cx="8897015" cy="124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3FC507-6418-B148-AD27-C36F20CD51B0}"/>
              </a:ext>
            </a:extLst>
          </p:cNvPr>
          <p:cNvSpPr txBox="1"/>
          <p:nvPr/>
        </p:nvSpPr>
        <p:spPr>
          <a:xfrm>
            <a:off x="3220506" y="0"/>
            <a:ext cx="8971494" cy="125577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AEE072B3-83ED-084F-8C1E-05E7DA79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5" y="2151677"/>
            <a:ext cx="1391153" cy="171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ews &amp; Topics 詳細｜公益社団法人 日本表面真空学会">
            <a:extLst>
              <a:ext uri="{FF2B5EF4-FFF2-40B4-BE49-F238E27FC236}">
                <a16:creationId xmlns:a16="http://schemas.microsoft.com/office/drawing/2014/main" id="{886EC4FF-317A-2E41-92CD-34F0C73315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r="66052" b="29606"/>
          <a:stretch/>
        </p:blipFill>
        <p:spPr bwMode="auto">
          <a:xfrm>
            <a:off x="1554480" y="1403282"/>
            <a:ext cx="2893020" cy="404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1">
            <a:extLst>
              <a:ext uri="{FF2B5EF4-FFF2-40B4-BE49-F238E27FC236}">
                <a16:creationId xmlns:a16="http://schemas.microsoft.com/office/drawing/2014/main" id="{21F7DF1A-6573-8A4D-890C-9059AA07266D}"/>
              </a:ext>
            </a:extLst>
          </p:cNvPr>
          <p:cNvSpPr txBox="1">
            <a:spLocks/>
          </p:cNvSpPr>
          <p:nvPr/>
        </p:nvSpPr>
        <p:spPr>
          <a:xfrm rot="21321914">
            <a:off x="5480140" y="281833"/>
            <a:ext cx="4781421" cy="626278"/>
          </a:xfrm>
          <a:prstGeom prst="rect">
            <a:avLst/>
          </a:prstGeom>
          <a:solidFill>
            <a:schemeClr val="bg1">
              <a:alpha val="70000"/>
            </a:schemeClr>
          </a:solidFill>
          <a:ln w="28575">
            <a:noFill/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7030A0"/>
                </a:solidFill>
                <a:latin typeface="+mn-lt"/>
              </a:rPr>
              <a:t>Presentation title</a:t>
            </a:r>
            <a:endParaRPr lang="ja-JP" altLang="en-US" sz="4000" b="1" dirty="0">
              <a:solidFill>
                <a:srgbClr val="7030A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0F86A12-341F-F440-9F1B-1807757B7346}"/>
              </a:ext>
            </a:extLst>
          </p:cNvPr>
          <p:cNvSpPr txBox="1"/>
          <p:nvPr/>
        </p:nvSpPr>
        <p:spPr>
          <a:xfrm>
            <a:off x="279140" y="4283377"/>
            <a:ext cx="10152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7030A0"/>
                </a:solidFill>
              </a:rPr>
              <a:t>Figures</a:t>
            </a:r>
          </a:p>
          <a:p>
            <a:r>
              <a:rPr lang="en-US" altLang="ja-JP" sz="1400" dirty="0">
                <a:solidFill>
                  <a:srgbClr val="7030A0"/>
                </a:solidFill>
              </a:rPr>
              <a:t>Captions</a:t>
            </a:r>
            <a:endParaRPr lang="ja-JP" altLang="en-US" sz="1400">
              <a:solidFill>
                <a:srgbClr val="7030A0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AF74903-6668-2D43-91C7-ED0FAE1FA147}"/>
              </a:ext>
            </a:extLst>
          </p:cNvPr>
          <p:cNvSpPr/>
          <p:nvPr/>
        </p:nvSpPr>
        <p:spPr>
          <a:xfrm>
            <a:off x="4592621" y="5597103"/>
            <a:ext cx="7606713" cy="124535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DB52E7F-DFDD-F942-95F0-FE84437D9EF3}"/>
              </a:ext>
            </a:extLst>
          </p:cNvPr>
          <p:cNvSpPr/>
          <p:nvPr/>
        </p:nvSpPr>
        <p:spPr>
          <a:xfrm>
            <a:off x="4585287" y="1351994"/>
            <a:ext cx="7606713" cy="414494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3AC6AA3-CD26-4145-A092-71BEF2949039}"/>
              </a:ext>
            </a:extLst>
          </p:cNvPr>
          <p:cNvSpPr txBox="1"/>
          <p:nvPr/>
        </p:nvSpPr>
        <p:spPr>
          <a:xfrm>
            <a:off x="4580525" y="5899282"/>
            <a:ext cx="4220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The 9th International Symposium</a:t>
            </a:r>
          </a:p>
          <a:p>
            <a:pPr algn="ctr"/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 on Surface Science</a:t>
            </a:r>
            <a:br>
              <a:rPr lang="en" altLang="ja-JP" b="1" i="0" u="none" strike="noStrike" dirty="0">
                <a:effectLst/>
                <a:latin typeface="Arial" panose="020B0604020202020204" pitchFamily="34" charset="0"/>
              </a:rPr>
            </a:br>
            <a:r>
              <a:rPr lang="en" altLang="ja-JP" b="1" i="0" u="none" strike="noStrike" dirty="0">
                <a:effectLst/>
                <a:latin typeface="Arial" panose="020B0604020202020204" pitchFamily="34" charset="0"/>
              </a:rPr>
              <a:t>~Toward Sustainable Development~</a:t>
            </a:r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AA4A5DD-65AB-F043-A82B-EDA6B2E43D69}"/>
              </a:ext>
            </a:extLst>
          </p:cNvPr>
          <p:cNvSpPr txBox="1"/>
          <p:nvPr/>
        </p:nvSpPr>
        <p:spPr>
          <a:xfrm>
            <a:off x="4589096" y="1372574"/>
            <a:ext cx="76902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2000" dirty="0"/>
              <a:t>Completely Electronic and Open-access Journal</a:t>
            </a:r>
          </a:p>
          <a:p>
            <a:endParaRPr lang="en" altLang="ja-JP" sz="2000" dirty="0"/>
          </a:p>
          <a:p>
            <a:r>
              <a:rPr lang="en" altLang="ja-JP" sz="2000" dirty="0"/>
              <a:t>▶ All processes from the manuscript submission to publication are done online using </a:t>
            </a:r>
            <a:r>
              <a:rPr lang="en" altLang="ja-JP" sz="2000" dirty="0" err="1">
                <a:solidFill>
                  <a:srgbClr val="C00000"/>
                </a:solidFill>
              </a:rPr>
              <a:t>ScholarOne</a:t>
            </a:r>
            <a:r>
              <a:rPr lang="en" altLang="ja-JP" sz="2000" dirty="0">
                <a:solidFill>
                  <a:srgbClr val="C00000"/>
                </a:solidFill>
              </a:rPr>
              <a:t> </a:t>
            </a:r>
            <a:r>
              <a:rPr lang="en" altLang="ja-JP" sz="2000" dirty="0" err="1">
                <a:solidFill>
                  <a:srgbClr val="C00000"/>
                </a:solidFill>
              </a:rPr>
              <a:t>Manuscript</a:t>
            </a:r>
            <a:r>
              <a:rPr lang="en" altLang="ja-JP" sz="2000" baseline="30000" dirty="0" err="1">
                <a:solidFill>
                  <a:srgbClr val="C00000"/>
                </a:solidFill>
              </a:rPr>
              <a:t>TM</a:t>
            </a:r>
            <a:r>
              <a:rPr lang="en" altLang="ja-JP" sz="2000" dirty="0">
                <a:solidFill>
                  <a:srgbClr val="C00000"/>
                </a:solidFill>
              </a:rPr>
              <a:t> </a:t>
            </a:r>
            <a:r>
              <a:rPr lang="en" altLang="ja-JP" sz="2000" dirty="0"/>
              <a:t>and </a:t>
            </a:r>
            <a:r>
              <a:rPr lang="en" altLang="ja-JP" sz="2000" dirty="0">
                <a:solidFill>
                  <a:srgbClr val="C00000"/>
                </a:solidFill>
              </a:rPr>
              <a:t>J-STAGE</a:t>
            </a:r>
            <a:r>
              <a:rPr lang="en" altLang="ja-JP" sz="2000" dirty="0"/>
              <a:t>.</a:t>
            </a:r>
          </a:p>
          <a:p>
            <a:endParaRPr lang="en" altLang="ja-JP" sz="2000" dirty="0"/>
          </a:p>
          <a:p>
            <a:r>
              <a:rPr lang="en" altLang="ja-JP" sz="2000" dirty="0"/>
              <a:t>▶ Full-text PDF files can be downloaded </a:t>
            </a:r>
            <a:r>
              <a:rPr lang="en" altLang="ja-JP" sz="2000" b="1" dirty="0">
                <a:solidFill>
                  <a:srgbClr val="C00000"/>
                </a:solidFill>
              </a:rPr>
              <a:t>free of charge</a:t>
            </a:r>
            <a:r>
              <a:rPr lang="en" altLang="ja-JP" sz="2000" dirty="0"/>
              <a:t>.</a:t>
            </a:r>
          </a:p>
          <a:p>
            <a:endParaRPr lang="en" altLang="ja-JP" sz="2000" dirty="0"/>
          </a:p>
          <a:p>
            <a:r>
              <a:rPr lang="en" altLang="ja-JP" sz="2000" dirty="0"/>
              <a:t>▶ Articles are linked in databases of</a:t>
            </a:r>
          </a:p>
          <a:p>
            <a:endParaRPr lang="en" altLang="ja-JP" sz="2000" dirty="0"/>
          </a:p>
          <a:p>
            <a:endParaRPr lang="en" altLang="ja-JP" sz="2000" dirty="0"/>
          </a:p>
          <a:p>
            <a:endParaRPr lang="en" altLang="ja-JP" sz="2000" dirty="0"/>
          </a:p>
          <a:p>
            <a:r>
              <a:rPr lang="en" altLang="ja-JP" sz="2000" dirty="0"/>
              <a:t>▶ </a:t>
            </a:r>
            <a:r>
              <a:rPr lang="en" altLang="ja-JP" sz="2000" b="1" dirty="0" err="1">
                <a:solidFill>
                  <a:srgbClr val="C00000"/>
                </a:solidFill>
              </a:rPr>
              <a:t>Superexpress</a:t>
            </a:r>
            <a:r>
              <a:rPr lang="en" altLang="ja-JP" sz="2000" b="1" dirty="0">
                <a:solidFill>
                  <a:srgbClr val="C00000"/>
                </a:solidFill>
              </a:rPr>
              <a:t> Letters</a:t>
            </a:r>
            <a:r>
              <a:rPr lang="en" altLang="ja-JP" sz="2000" dirty="0"/>
              <a:t>: your paper appears on Web </a:t>
            </a:r>
          </a:p>
          <a:p>
            <a:r>
              <a:rPr lang="en" altLang="ja-JP" sz="2000" dirty="0"/>
              <a:t>                                           in </a:t>
            </a:r>
            <a:r>
              <a:rPr lang="en" altLang="ja-JP" sz="2000" b="1" dirty="0">
                <a:solidFill>
                  <a:srgbClr val="C00000"/>
                </a:solidFill>
              </a:rPr>
              <a:t>4 working days</a:t>
            </a:r>
            <a:r>
              <a:rPr lang="en" altLang="ja-JP" sz="2000" dirty="0">
                <a:solidFill>
                  <a:srgbClr val="C00000"/>
                </a:solidFill>
              </a:rPr>
              <a:t> </a:t>
            </a:r>
            <a:r>
              <a:rPr lang="en" altLang="ja-JP" sz="2000" dirty="0"/>
              <a:t>after submission.</a:t>
            </a:r>
            <a:endParaRPr kumimoji="1" lang="ja-JP" altLang="en-US" sz="2000" dirty="0"/>
          </a:p>
        </p:txBody>
      </p:sp>
      <p:pic>
        <p:nvPicPr>
          <p:cNvPr id="1044" name="Picture 20">
            <a:hlinkClick r:id="rId6"/>
            <a:extLst>
              <a:ext uri="{FF2B5EF4-FFF2-40B4-BE49-F238E27FC236}">
                <a16:creationId xmlns:a16="http://schemas.microsoft.com/office/drawing/2014/main" id="{7BDB5DA9-B407-534A-B246-48DFFE1D7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158" y="5647073"/>
            <a:ext cx="2339400" cy="100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>
            <a:extLst>
              <a:ext uri="{FF2B5EF4-FFF2-40B4-BE49-F238E27FC236}">
                <a16:creationId xmlns:a16="http://schemas.microsoft.com/office/drawing/2014/main" id="{8013A3FB-058D-9141-BC07-0D20D587D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621" y="3254843"/>
            <a:ext cx="1722055" cy="29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hlinkClick r:id="rId9"/>
            <a:extLst>
              <a:ext uri="{FF2B5EF4-FFF2-40B4-BE49-F238E27FC236}">
                <a16:creationId xmlns:a16="http://schemas.microsoft.com/office/drawing/2014/main" id="{DCA7978D-64BC-FB4D-A5CC-16B38F292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916" y="4110963"/>
            <a:ext cx="1498628" cy="26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>
            <a:hlinkClick r:id="rId11"/>
            <a:extLst>
              <a:ext uri="{FF2B5EF4-FFF2-40B4-BE49-F238E27FC236}">
                <a16:creationId xmlns:a16="http://schemas.microsoft.com/office/drawing/2014/main" id="{986B87DE-13FC-0E46-B6EE-EE1286382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426" y="3983424"/>
            <a:ext cx="1405411" cy="45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E8844981-A794-5E49-857F-B4B8C5D6E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693" y="3935709"/>
            <a:ext cx="1303222" cy="44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>
            <a:extLst>
              <a:ext uri="{FF2B5EF4-FFF2-40B4-BE49-F238E27FC236}">
                <a16:creationId xmlns:a16="http://schemas.microsoft.com/office/drawing/2014/main" id="{CC1C7011-16DA-D949-90E0-E68C2E161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807" y="3940695"/>
            <a:ext cx="1303222" cy="4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D34172AD-B6D1-844C-A9CE-7C95CA0A1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20" y="4055253"/>
            <a:ext cx="14605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AD21648-3424-034F-A909-133F848B1EA2}"/>
              </a:ext>
            </a:extLst>
          </p:cNvPr>
          <p:cNvSpPr txBox="1"/>
          <p:nvPr/>
        </p:nvSpPr>
        <p:spPr>
          <a:xfrm>
            <a:off x="9235525" y="6495785"/>
            <a:ext cx="2985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Science and Technology Agency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FB3FE2-9877-464E-A59D-8D73DA4AAD4E}"/>
              </a:ext>
            </a:extLst>
          </p:cNvPr>
          <p:cNvSpPr txBox="1"/>
          <p:nvPr/>
        </p:nvSpPr>
        <p:spPr>
          <a:xfrm rot="18611301">
            <a:off x="-255724" y="3547423"/>
            <a:ext cx="5009385" cy="132343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>
                <a:solidFill>
                  <a:srgbClr val="7030A0"/>
                </a:solidFill>
              </a:rPr>
              <a:t>Eye catching figures</a:t>
            </a:r>
            <a:endParaRPr lang="ja-JP" altLang="en-US" sz="4000" b="1" dirty="0">
              <a:solidFill>
                <a:srgbClr val="7030A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BF41C33-5ED7-574C-82E1-1EE023EE92BC}"/>
              </a:ext>
            </a:extLst>
          </p:cNvPr>
          <p:cNvSpPr txBox="1"/>
          <p:nvPr/>
        </p:nvSpPr>
        <p:spPr>
          <a:xfrm rot="20091362">
            <a:off x="5641469" y="2911457"/>
            <a:ext cx="4606905" cy="101566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6000" b="1" dirty="0">
                <a:solidFill>
                  <a:srgbClr val="7030A0"/>
                </a:solidFill>
              </a:rPr>
              <a:t>Highlights</a:t>
            </a:r>
            <a:endParaRPr lang="ja-JP" altLang="en-US" sz="6000" b="1">
              <a:solidFill>
                <a:srgbClr val="7030A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11C865-AFC3-0548-8C74-64A14177269E}"/>
              </a:ext>
            </a:extLst>
          </p:cNvPr>
          <p:cNvSpPr txBox="1"/>
          <p:nvPr/>
        </p:nvSpPr>
        <p:spPr>
          <a:xfrm rot="21325550">
            <a:off x="5347360" y="5922824"/>
            <a:ext cx="6351009" cy="58477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200" b="1" dirty="0">
                <a:solidFill>
                  <a:srgbClr val="7030A0"/>
                </a:solidFill>
              </a:rPr>
              <a:t>Acknowledgements &amp; others</a:t>
            </a:r>
            <a:endParaRPr lang="ja-JP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981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99</Words>
  <Application>Microsoft Macintosh PowerPoint</Application>
  <PresentationFormat>ワイド画面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Presentation No.  A name of the presenter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No.  A name of the presenter A candidate of  the Young Researchers Award</dc:title>
  <dc:creator>松田　巌</dc:creator>
  <cp:lastModifiedBy>松田　巌</cp:lastModifiedBy>
  <cp:revision>6</cp:revision>
  <dcterms:created xsi:type="dcterms:W3CDTF">2021-11-05T21:35:13Z</dcterms:created>
  <dcterms:modified xsi:type="dcterms:W3CDTF">2021-11-08T00:43:25Z</dcterms:modified>
</cp:coreProperties>
</file>